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0" r:id="rId7"/>
    <p:sldId id="291" r:id="rId8"/>
    <p:sldId id="292" r:id="rId9"/>
    <p:sldId id="281" r:id="rId10"/>
    <p:sldId id="293" r:id="rId11"/>
    <p:sldId id="294" r:id="rId12"/>
    <p:sldId id="282" r:id="rId13"/>
    <p:sldId id="295" r:id="rId14"/>
    <p:sldId id="283" r:id="rId15"/>
    <p:sldId id="296" r:id="rId16"/>
    <p:sldId id="301" r:id="rId17"/>
    <p:sldId id="302" r:id="rId18"/>
    <p:sldId id="299" r:id="rId19"/>
    <p:sldId id="284" r:id="rId20"/>
    <p:sldId id="298" r:id="rId21"/>
    <p:sldId id="285" r:id="rId22"/>
    <p:sldId id="286" r:id="rId23"/>
    <p:sldId id="287" r:id="rId24"/>
    <p:sldId id="288" r:id="rId25"/>
    <p:sldId id="289" r:id="rId26"/>
    <p:sldId id="290" r:id="rId27"/>
    <p:sldId id="278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tr-TR" altLang="en-US" noProof="0" smtClean="0"/>
              <a:t>Asıl başlık stili için tıklatın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en-US" noProof="0" smtClean="0"/>
              <a:t>Asıl alt başlık stilini düzenlemek için tıklatın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A3FF8D-EEFB-45C5-8845-6937288A4B0E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2151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0D3C6-4021-45CE-B2E8-7B0D74C0CD88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1410-D935-4C1D-91BC-ACEA03C41447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8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06E6-110A-4800-AA85-091669A0AC58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C912-D99E-41A7-BF9D-525BA1E292FC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D2257-BA2C-42FF-AFBA-5CDD14EB022E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40CD-D8C0-4EC9-93BD-C7887CF75A0B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B0E87-6F98-4C89-A012-9455BACA7681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08B9A-5E9C-4C05-9873-2718A053D3AC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3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D276-EE33-4651-87D5-002007ADAB25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069F-47DA-4D36-A4FB-1501210E69ED}" type="slidenum">
              <a:rPr lang="tr-TR" altLang="en-US">
                <a:solidFill>
                  <a:srgbClr val="000000"/>
                </a:solidFill>
              </a:rPr>
              <a:pPr/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en-US" smtClean="0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en-US" smtClean="0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54A58-ABC7-4745-B8DB-DFACC65DF119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en-US" smtClean="0">
              <a:solidFill>
                <a:srgbClr val="000000"/>
              </a:solidFill>
            </a:endParaRPr>
          </a:p>
        </p:txBody>
      </p:sp>
      <p:sp>
        <p:nvSpPr>
          <p:cNvPr id="204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151"/>
            <a:ext cx="8579296" cy="424901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tr-TR" altLang="tr-TR" sz="26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endParaRPr lang="tr-TR" altLang="tr-TR" sz="26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endParaRPr lang="tr-TR" altLang="tr-TR" sz="3600" b="1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tr-TR" altLang="tr-TR" sz="3600" dirty="0"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3600" dirty="0">
                <a:latin typeface="Century Gothic" panose="020B0502020202020204" pitchFamily="34" charset="0"/>
              </a:rPr>
              <a:t>									 </a:t>
            </a:r>
            <a:r>
              <a:rPr lang="tr-TR" altLang="tr-TR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				</a:t>
            </a:r>
            <a:r>
              <a:rPr lang="tr-TR" altLang="tr-TR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</a:t>
            </a:r>
          </a:p>
          <a:p>
            <a:pPr algn="ctr">
              <a:buFont typeface="Wingdings" pitchFamily="2" charset="2"/>
              <a:buNone/>
            </a:pPr>
            <a:endParaRPr lang="tr-TR" altLang="tr-TR" sz="3600" b="1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tr-TR" altLang="tr-TR" sz="3600" b="1" dirty="0" smtClean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2400" dirty="0" smtClean="0">
                <a:latin typeface="Century Gothic" panose="020B0502020202020204" pitchFamily="34" charset="0"/>
              </a:rPr>
              <a:t>http</a:t>
            </a:r>
            <a:r>
              <a:rPr lang="tr-TR" altLang="tr-TR" sz="2400" dirty="0">
                <a:latin typeface="Century Gothic" panose="020B0502020202020204" pitchFamily="34" charset="0"/>
              </a:rPr>
              <a:t>://www.engelsiz.hacettepe.edu.tr/</a:t>
            </a:r>
          </a:p>
        </p:txBody>
      </p:sp>
      <p:pic>
        <p:nvPicPr>
          <p:cNvPr id="38916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60648"/>
            <a:ext cx="720080" cy="10801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36815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1863696"/>
            <a:ext cx="8460432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altLang="tr-TR" sz="4000" b="1" cap="none" spc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Hacettepe Üniversitesi</a:t>
            </a:r>
          </a:p>
          <a:p>
            <a:pPr algn="ctr">
              <a:buFont typeface="Wingdings" pitchFamily="2" charset="2"/>
              <a:buNone/>
            </a:pPr>
            <a:endParaRPr lang="tr-TR" altLang="tr-TR" sz="4000" b="1" cap="none" spc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4000" b="1" cap="none" spc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Engelliler Araştırma ve Uygulama Merkezi </a:t>
            </a:r>
            <a:endParaRPr lang="tr-TR" sz="4000" b="1" cap="none" spc="0" dirty="0">
              <a:ln w="22225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2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12068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9" y="260648"/>
            <a:ext cx="7776864" cy="38884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59" y="3599561"/>
            <a:ext cx="6336703" cy="32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3210"/>
            <a:ext cx="8229600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/>
              <a:t>	</a:t>
            </a:r>
            <a:endParaRPr lang="tr-TR" altLang="tr-TR" sz="2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latin typeface="Century Gothic" panose="020B0502020202020204" pitchFamily="34" charset="0"/>
              </a:rPr>
              <a:t> 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Century Gothic" panose="020B0502020202020204" pitchFamily="34" charset="0"/>
              </a:rPr>
              <a:t>‘3 </a:t>
            </a:r>
            <a:r>
              <a:rPr lang="tr-TR" sz="2800" b="1" dirty="0">
                <a:latin typeface="Century Gothic" panose="020B0502020202020204" pitchFamily="34" charset="0"/>
              </a:rPr>
              <a:t>Aralık Dünya Engelliler </a:t>
            </a:r>
            <a:r>
              <a:rPr lang="tr-TR" sz="2800" b="1" dirty="0" smtClean="0">
                <a:latin typeface="Century Gothic" panose="020B0502020202020204" pitchFamily="34" charset="0"/>
              </a:rPr>
              <a:t>Günü’ </a:t>
            </a:r>
            <a:r>
              <a:rPr lang="tr-TR" sz="2800" dirty="0">
                <a:latin typeface="Century Gothic" panose="020B0502020202020204" pitchFamily="34" charset="0"/>
              </a:rPr>
              <a:t>kapsamında </a:t>
            </a:r>
            <a:r>
              <a:rPr lang="tr-TR" sz="2800" dirty="0" smtClean="0">
                <a:latin typeface="Century Gothic" panose="020B0502020202020204" pitchFamily="34" charset="0"/>
              </a:rPr>
              <a:t>     üniversitemizdeki </a:t>
            </a:r>
            <a:r>
              <a:rPr lang="tr-TR" sz="2800" dirty="0">
                <a:latin typeface="Century Gothic" panose="020B0502020202020204" pitchFamily="34" charset="0"/>
              </a:rPr>
              <a:t>konuyla ilgili diğer paydaşlarla birlikte </a:t>
            </a:r>
            <a:r>
              <a:rPr lang="tr-TR" sz="2800" dirty="0" smtClean="0">
                <a:latin typeface="Century Gothic" panose="020B0502020202020204" pitchFamily="34" charset="0"/>
              </a:rPr>
              <a:t>‘</a:t>
            </a:r>
            <a:r>
              <a:rPr lang="tr-TR" sz="2800" b="1" i="1" dirty="0" smtClean="0">
                <a:latin typeface="Century Gothic" panose="020B0502020202020204" pitchFamily="34" charset="0"/>
              </a:rPr>
              <a:t>Başaranlar’</a:t>
            </a:r>
            <a:r>
              <a:rPr lang="tr-TR" sz="2800" dirty="0" smtClean="0">
                <a:latin typeface="Century Gothic" panose="020B0502020202020204" pitchFamily="34" charset="0"/>
              </a:rPr>
              <a:t> </a:t>
            </a:r>
            <a:r>
              <a:rPr lang="tr-TR" sz="2800" dirty="0">
                <a:latin typeface="Century Gothic" panose="020B0502020202020204" pitchFamily="34" charset="0"/>
              </a:rPr>
              <a:t>etkinliğinde yer alınmıştır</a:t>
            </a:r>
            <a:r>
              <a:rPr lang="tr-TR" sz="28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tr-TR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800" dirty="0">
                <a:latin typeface="Century Gothic" panose="020B0502020202020204" pitchFamily="34" charset="0"/>
              </a:rPr>
              <a:t>3 Aralık </a:t>
            </a:r>
            <a:r>
              <a:rPr lang="tr-TR" sz="2800" dirty="0" smtClean="0">
                <a:latin typeface="Century Gothic" panose="020B0502020202020204" pitchFamily="34" charset="0"/>
              </a:rPr>
              <a:t>2014,Ankara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30943" y="652207"/>
            <a:ext cx="6082114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Engelsiz Hacettepe Söyleşileri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04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7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117" y="1628800"/>
            <a:ext cx="7787208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/>
              <a:t>	</a:t>
            </a:r>
            <a:r>
              <a:rPr lang="tr-TR" altLang="tr-TR" sz="2600" i="1" dirty="0" smtClean="0">
                <a:latin typeface="Century Gothic" panose="020B0502020202020204" pitchFamily="34" charset="0"/>
              </a:rPr>
              <a:t>  </a:t>
            </a:r>
            <a:r>
              <a:rPr lang="tr-TR" altLang="tr-TR" sz="2600" i="1" dirty="0" smtClean="0">
                <a:latin typeface="Century Gothic" panose="020B0502020202020204" pitchFamily="34" charset="0"/>
              </a:rPr>
              <a:t>İlk olarak İskenderun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’da</a:t>
            </a:r>
            <a:r>
              <a:rPr lang="tr-TR" altLang="tr-TR" sz="2600" dirty="0">
                <a:latin typeface="Century Gothic" panose="020B0502020202020204" pitchFamily="34" charset="0"/>
              </a:rPr>
              <a:t>, ikincisi </a:t>
            </a:r>
            <a:r>
              <a:rPr lang="tr-TR" altLang="tr-TR" sz="2600" i="1" dirty="0">
                <a:latin typeface="Century Gothic" panose="020B0502020202020204" pitchFamily="34" charset="0"/>
              </a:rPr>
              <a:t>Konya</a:t>
            </a:r>
            <a:r>
              <a:rPr lang="tr-TR" altLang="tr-TR" sz="2600" dirty="0">
                <a:latin typeface="Century Gothic" panose="020B0502020202020204" pitchFamily="34" charset="0"/>
              </a:rPr>
              <a:t>’da, üçüncüsü </a:t>
            </a:r>
            <a:r>
              <a:rPr lang="tr-TR" altLang="tr-TR" sz="2600" i="1" dirty="0">
                <a:latin typeface="Century Gothic" panose="020B0502020202020204" pitchFamily="34" charset="0"/>
              </a:rPr>
              <a:t>Mardin</a:t>
            </a:r>
            <a:r>
              <a:rPr lang="tr-TR" altLang="tr-TR" sz="2600" dirty="0">
                <a:latin typeface="Century Gothic" panose="020B0502020202020204" pitchFamily="34" charset="0"/>
              </a:rPr>
              <a:t>’de gerçekleştirilen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engelli bireyleri, aileleri ve uzmanları bilgilendirme </a:t>
            </a:r>
            <a:r>
              <a:rPr lang="tr-TR" altLang="tr-TR" sz="2600" dirty="0">
                <a:latin typeface="Century Gothic" panose="020B0502020202020204" pitchFamily="34" charset="0"/>
              </a:rPr>
              <a:t>toplantıları bu dönem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içinde;</a:t>
            </a:r>
          </a:p>
          <a:p>
            <a:pPr algn="just">
              <a:lnSpc>
                <a:spcPct val="90000"/>
              </a:lnSpc>
              <a:buNone/>
            </a:pPr>
            <a:endParaRPr lang="tr-TR" altLang="tr-TR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altLang="tr-TR" sz="2600" dirty="0">
                <a:latin typeface="Century Gothic" panose="020B0502020202020204" pitchFamily="34" charset="0"/>
              </a:rPr>
              <a:t>	</a:t>
            </a:r>
            <a:r>
              <a:rPr lang="tr-TR" altLang="tr-TR" sz="2600" i="1" dirty="0">
                <a:latin typeface="Century Gothic" panose="020B0502020202020204" pitchFamily="34" charset="0"/>
              </a:rPr>
              <a:t>Malatya</a:t>
            </a:r>
            <a:r>
              <a:rPr lang="tr-TR" altLang="tr-TR" sz="2600" dirty="0">
                <a:latin typeface="Century Gothic" panose="020B0502020202020204" pitchFamily="34" charset="0"/>
              </a:rPr>
              <a:t>’da üniversite gençlerinin farkındalığını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artırma </a:t>
            </a:r>
            <a:r>
              <a:rPr lang="tr-TR" altLang="tr-TR" sz="2600" dirty="0">
                <a:latin typeface="Century Gothic" panose="020B0502020202020204" pitchFamily="34" charset="0"/>
              </a:rPr>
              <a:t>amacıyla ve </a:t>
            </a:r>
            <a:r>
              <a:rPr lang="tr-TR" altLang="tr-TR" sz="2600" i="1" dirty="0">
                <a:latin typeface="Century Gothic" panose="020B0502020202020204" pitchFamily="34" charset="0"/>
              </a:rPr>
              <a:t>Van</a:t>
            </a:r>
            <a:r>
              <a:rPr lang="tr-TR" altLang="tr-TR" sz="2600" dirty="0">
                <a:latin typeface="Century Gothic" panose="020B0502020202020204" pitchFamily="34" charset="0"/>
              </a:rPr>
              <a:t>’da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‘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Uluslararası </a:t>
            </a:r>
            <a:r>
              <a:rPr lang="tr-TR" altLang="tr-TR" sz="2600" b="1" dirty="0">
                <a:latin typeface="Century Gothic" panose="020B0502020202020204" pitchFamily="34" charset="0"/>
              </a:rPr>
              <a:t>Kent ve Engelliler </a:t>
            </a:r>
            <a:r>
              <a:rPr lang="tr-TR" altLang="tr-TR" sz="2600" b="1" dirty="0" err="1">
                <a:latin typeface="Century Gothic" panose="020B0502020202020204" pitchFamily="34" charset="0"/>
              </a:rPr>
              <a:t>Ç</a:t>
            </a:r>
            <a:r>
              <a:rPr lang="tr-TR" altLang="tr-TR" sz="2600" b="1" dirty="0" err="1" smtClean="0">
                <a:latin typeface="Century Gothic" panose="020B0502020202020204" pitchFamily="34" charset="0"/>
              </a:rPr>
              <a:t>alıştayı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’ </a:t>
            </a:r>
            <a:r>
              <a:rPr lang="tr-TR" altLang="tr-TR" sz="2600" dirty="0">
                <a:latin typeface="Century Gothic" panose="020B0502020202020204" pitchFamily="34" charset="0"/>
              </a:rPr>
              <a:t>kapsamında gerçekleştirilmiştir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tr-TR" altLang="tr-TR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2800" dirty="0" smtClean="0"/>
              <a:t>                   </a:t>
            </a:r>
            <a:r>
              <a:rPr lang="tr-TR" sz="2800" dirty="0" smtClean="0">
                <a:latin typeface="Century Gothic" panose="020B0502020202020204" pitchFamily="34" charset="0"/>
              </a:rPr>
              <a:t>18-21 </a:t>
            </a:r>
            <a:r>
              <a:rPr lang="tr-TR" sz="2800" dirty="0">
                <a:latin typeface="Century Gothic" panose="020B0502020202020204" pitchFamily="34" charset="0"/>
              </a:rPr>
              <a:t>Nisan </a:t>
            </a:r>
            <a:r>
              <a:rPr lang="tr-TR" sz="2800" dirty="0" smtClean="0">
                <a:latin typeface="Century Gothic" panose="020B0502020202020204" pitchFamily="34" charset="0"/>
              </a:rPr>
              <a:t>2014, Van</a:t>
            </a:r>
            <a:endParaRPr lang="tr-TR" altLang="tr-TR" sz="2600" b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295400" y="549275"/>
            <a:ext cx="649568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Toplumu Bilgilendirme ve </a:t>
            </a:r>
          </a:p>
          <a:p>
            <a:pPr algn="ctr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Farkındalığı Arttırma Çalışmaları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62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19268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646504"/>
            <a:ext cx="8229600" cy="1139825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Merkezimiz;</a:t>
            </a:r>
            <a:endParaRPr lang="tr-TR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86329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>
                <a:latin typeface="Century Gothic" panose="020B0502020202020204" pitchFamily="34" charset="0"/>
              </a:rPr>
              <a:t>Çalıştayda</a:t>
            </a:r>
            <a:r>
              <a:rPr lang="tr-TR" dirty="0" smtClean="0"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endParaRPr lang="tr-TR" dirty="0" smtClean="0">
              <a:latin typeface="Century Gothic" panose="020B0502020202020204" pitchFamily="34" charset="0"/>
            </a:endParaRPr>
          </a:p>
          <a:p>
            <a:r>
              <a:rPr lang="tr-TR" dirty="0" smtClean="0">
                <a:latin typeface="Century Gothic" panose="020B0502020202020204" pitchFamily="34" charset="0"/>
              </a:rPr>
              <a:t>Eğitim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Sağlık 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Rehabilitasyon alanlarında görev almıştır. </a:t>
            </a: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1897"/>
            <a:ext cx="542591" cy="7193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74" y="312093"/>
            <a:ext cx="86570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5736" y="260039"/>
            <a:ext cx="8229600" cy="1139825"/>
          </a:xfrm>
        </p:spPr>
        <p:txBody>
          <a:bodyPr/>
          <a:lstStyle/>
          <a:p>
            <a:r>
              <a:rPr 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Sözlü Bildirilerimiz</a:t>
            </a:r>
            <a:endParaRPr lang="tr-TR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1)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Prof.Dr</a:t>
            </a:r>
            <a:r>
              <a:rPr lang="tr-TR" sz="2400" b="1" dirty="0">
                <a:latin typeface="Century Gothic" panose="020B0502020202020204" pitchFamily="34" charset="0"/>
              </a:rPr>
              <a:t>. Esra </a:t>
            </a:r>
            <a:r>
              <a:rPr lang="tr-TR" sz="2400" b="1" dirty="0" smtClean="0">
                <a:latin typeface="Century Gothic" panose="020B0502020202020204" pitchFamily="34" charset="0"/>
              </a:rPr>
              <a:t>Burcu, ‘</a:t>
            </a:r>
            <a:r>
              <a:rPr lang="tr-TR" sz="2400" dirty="0" smtClean="0">
                <a:latin typeface="Century Gothic" panose="020B0502020202020204" pitchFamily="34" charset="0"/>
              </a:rPr>
              <a:t>Türkiye’de </a:t>
            </a:r>
            <a:r>
              <a:rPr lang="tr-TR" sz="2400" dirty="0">
                <a:latin typeface="Century Gothic" panose="020B0502020202020204" pitchFamily="34" charset="0"/>
              </a:rPr>
              <a:t>Engelli Bireylerin Sosyolojik </a:t>
            </a:r>
            <a:r>
              <a:rPr lang="tr-TR" sz="2400" dirty="0" smtClean="0">
                <a:latin typeface="Century Gothic" panose="020B0502020202020204" pitchFamily="34" charset="0"/>
              </a:rPr>
              <a:t>Görünümü’ </a:t>
            </a:r>
          </a:p>
          <a:p>
            <a:pPr marL="0" indent="0" algn="just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2)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Prof.Dr</a:t>
            </a:r>
            <a:r>
              <a:rPr lang="tr-TR" sz="2400" b="1" dirty="0">
                <a:latin typeface="Century Gothic" panose="020B0502020202020204" pitchFamily="34" charset="0"/>
              </a:rPr>
              <a:t>. Musa </a:t>
            </a:r>
            <a:r>
              <a:rPr lang="tr-TR" sz="2400" b="1" dirty="0" smtClean="0">
                <a:latin typeface="Century Gothic" panose="020B0502020202020204" pitchFamily="34" charset="0"/>
              </a:rPr>
              <a:t>Sağlam, ‘</a:t>
            </a:r>
            <a:r>
              <a:rPr lang="tr-TR" sz="2400" dirty="0" smtClean="0">
                <a:latin typeface="Century Gothic" panose="020B0502020202020204" pitchFamily="34" charset="0"/>
              </a:rPr>
              <a:t>Hacettepe </a:t>
            </a:r>
            <a:r>
              <a:rPr lang="tr-TR" sz="2400" dirty="0">
                <a:latin typeface="Century Gothic" panose="020B0502020202020204" pitchFamily="34" charset="0"/>
              </a:rPr>
              <a:t>Üniversitesi Örnekleminde Engellilik Konusunda Toplumun </a:t>
            </a:r>
            <a:r>
              <a:rPr lang="tr-TR" sz="2400" dirty="0" err="1">
                <a:latin typeface="Century Gothic" panose="020B0502020202020204" pitchFamily="34" charset="0"/>
              </a:rPr>
              <a:t>Farkındalılığını</a:t>
            </a:r>
            <a:r>
              <a:rPr lang="tr-TR" sz="2400" dirty="0">
                <a:latin typeface="Century Gothic" panose="020B0502020202020204" pitchFamily="34" charset="0"/>
              </a:rPr>
              <a:t> Artırmaya Yönelik </a:t>
            </a:r>
            <a:r>
              <a:rPr lang="tr-TR" sz="2400" dirty="0" smtClean="0">
                <a:latin typeface="Century Gothic" panose="020B0502020202020204" pitchFamily="34" charset="0"/>
              </a:rPr>
              <a:t>Çalışmalar’</a:t>
            </a:r>
          </a:p>
          <a:p>
            <a:pPr marL="0" indent="0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 3)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Doç.Dr.A.Sanem</a:t>
            </a:r>
            <a:r>
              <a:rPr lang="tr-TR" sz="2400" b="1" dirty="0" smtClean="0">
                <a:latin typeface="Century Gothic" panose="020B0502020202020204" pitchFamily="34" charset="0"/>
              </a:rPr>
              <a:t> Şahlı, </a:t>
            </a:r>
            <a:r>
              <a:rPr lang="tr-TR" sz="2400" dirty="0" smtClean="0">
                <a:latin typeface="Century Gothic" panose="020B0502020202020204" pitchFamily="34" charset="0"/>
              </a:rPr>
              <a:t>İskenderun </a:t>
            </a:r>
            <a:r>
              <a:rPr lang="tr-TR" sz="2400" dirty="0">
                <a:latin typeface="Century Gothic" panose="020B0502020202020204" pitchFamily="34" charset="0"/>
              </a:rPr>
              <a:t>ve Çevresinde Yaşayan Engelliler </a:t>
            </a:r>
            <a:r>
              <a:rPr lang="tr-TR" sz="2400" dirty="0" err="1">
                <a:latin typeface="Century Gothic" panose="020B0502020202020204" pitchFamily="34" charset="0"/>
              </a:rPr>
              <a:t>Koklear</a:t>
            </a:r>
            <a:r>
              <a:rPr lang="tr-TR" sz="2400" dirty="0">
                <a:latin typeface="Century Gothic" panose="020B0502020202020204" pitchFamily="34" charset="0"/>
              </a:rPr>
              <a:t> Kullanıcıları Aileleri ve Öğretmenlerine Yönelik Değerlendirme ve Eğitim </a:t>
            </a:r>
            <a:r>
              <a:rPr lang="tr-TR" sz="2400" dirty="0" smtClean="0">
                <a:latin typeface="Century Gothic" panose="020B0502020202020204" pitchFamily="34" charset="0"/>
              </a:rPr>
              <a:t>Projesi’</a:t>
            </a:r>
            <a:r>
              <a:rPr lang="tr-TR" sz="2400" dirty="0">
                <a:latin typeface="Century Gothic" panose="020B0502020202020204" pitchFamily="34" charset="0"/>
              </a:rPr>
              <a:t/>
            </a:r>
            <a:br>
              <a:rPr lang="tr-TR" sz="2400" dirty="0">
                <a:latin typeface="Century Gothic" panose="020B0502020202020204" pitchFamily="34" charset="0"/>
              </a:rPr>
            </a:br>
            <a:r>
              <a:rPr lang="tr-TR" sz="2400" dirty="0" smtClean="0">
                <a:latin typeface="Century Gothic" panose="020B0502020202020204" pitchFamily="34" charset="0"/>
              </a:rPr>
              <a:t>4)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Doç.Dr</a:t>
            </a:r>
            <a:r>
              <a:rPr lang="tr-TR" sz="2400" b="1" dirty="0" smtClean="0">
                <a:latin typeface="Century Gothic" panose="020B0502020202020204" pitchFamily="34" charset="0"/>
              </a:rPr>
              <a:t>. 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A.Sanem</a:t>
            </a:r>
            <a:r>
              <a:rPr lang="tr-TR" sz="2400" b="1" dirty="0" smtClean="0">
                <a:latin typeface="Century Gothic" panose="020B0502020202020204" pitchFamily="34" charset="0"/>
              </a:rPr>
              <a:t> Şahlı,</a:t>
            </a:r>
            <a:r>
              <a:rPr lang="tr-TR" sz="2400" dirty="0" smtClean="0">
                <a:latin typeface="Century Gothic" panose="020B0502020202020204" pitchFamily="34" charset="0"/>
              </a:rPr>
              <a:t> ‘İskenderun </a:t>
            </a:r>
            <a:r>
              <a:rPr lang="tr-TR" sz="2400" dirty="0">
                <a:latin typeface="Century Gothic" panose="020B0502020202020204" pitchFamily="34" charset="0"/>
              </a:rPr>
              <a:t>ve Çevresinde Yaşayan İşitme Engelli Bireylerin </a:t>
            </a:r>
            <a:r>
              <a:rPr lang="tr-TR" sz="2400" dirty="0" err="1">
                <a:latin typeface="Century Gothic" panose="020B0502020202020204" pitchFamily="34" charset="0"/>
              </a:rPr>
              <a:t>Odyolojik</a:t>
            </a:r>
            <a:r>
              <a:rPr lang="tr-TR" sz="2400" dirty="0">
                <a:latin typeface="Century Gothic" panose="020B0502020202020204" pitchFamily="34" charset="0"/>
              </a:rPr>
              <a:t> Sonuçlarının </a:t>
            </a:r>
            <a:r>
              <a:rPr lang="tr-TR" sz="2400" dirty="0" smtClean="0">
                <a:latin typeface="Century Gothic" panose="020B0502020202020204" pitchFamily="34" charset="0"/>
              </a:rPr>
              <a:t>İncelenmesi’</a:t>
            </a:r>
          </a:p>
          <a:p>
            <a:pPr marL="0" indent="0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5) </a:t>
            </a:r>
            <a:r>
              <a:rPr lang="tr-TR" sz="2400" b="1" dirty="0" err="1" smtClean="0">
                <a:latin typeface="Century Gothic" panose="020B0502020202020204" pitchFamily="34" charset="0"/>
              </a:rPr>
              <a:t>Prof.Dr</a:t>
            </a:r>
            <a:r>
              <a:rPr lang="tr-TR" sz="2400" b="1" dirty="0" smtClean="0">
                <a:latin typeface="Century Gothic" panose="020B0502020202020204" pitchFamily="34" charset="0"/>
              </a:rPr>
              <a:t>. Kadriye </a:t>
            </a:r>
            <a:r>
              <a:rPr lang="tr-TR" sz="2400" b="1" dirty="0">
                <a:latin typeface="Century Gothic" panose="020B0502020202020204" pitchFamily="34" charset="0"/>
              </a:rPr>
              <a:t>BAKIRCI </a:t>
            </a:r>
            <a:r>
              <a:rPr lang="tr-TR" sz="2400" dirty="0">
                <a:latin typeface="Century Gothic" panose="020B0502020202020204" pitchFamily="34" charset="0"/>
              </a:rPr>
              <a:t>– Çalışma Yaşamında Engelliler: Dışlanmadan Eşitliğe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542" y="362678"/>
            <a:ext cx="865707" cy="7620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46" y="311940"/>
            <a:ext cx="542591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74888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4" y="1795109"/>
            <a:ext cx="8640959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   </a:t>
            </a:r>
            <a:r>
              <a:rPr lang="tr-TR" sz="2800" dirty="0" smtClean="0">
                <a:latin typeface="Century Gothic" panose="020B0502020202020204" pitchFamily="34" charset="0"/>
              </a:rPr>
              <a:t>Merkezimiz </a:t>
            </a:r>
            <a:r>
              <a:rPr lang="tr-TR" sz="2800" dirty="0">
                <a:latin typeface="Century Gothic" panose="020B0502020202020204" pitchFamily="34" charset="0"/>
              </a:rPr>
              <a:t>engellilik konusunda yapılmış ve yapılabilecek çalışmalar çerçevesinde üniversitelerarası işbirliğini geliştirmek </a:t>
            </a:r>
            <a:r>
              <a:rPr lang="tr-TR" sz="2800" dirty="0" smtClean="0">
                <a:latin typeface="Century Gothic" panose="020B0502020202020204" pitchFamily="34" charset="0"/>
              </a:rPr>
              <a:t>amacıyla; </a:t>
            </a:r>
            <a:endParaRPr 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   İstanbul'da </a:t>
            </a:r>
            <a:r>
              <a:rPr lang="tr-TR" sz="2800" dirty="0">
                <a:latin typeface="Century Gothic" panose="020B0502020202020204" pitchFamily="34" charset="0"/>
              </a:rPr>
              <a:t>Sabancı Üniversitesi’nce </a:t>
            </a:r>
            <a:r>
              <a:rPr lang="tr-TR" sz="2800" dirty="0" smtClean="0">
                <a:latin typeface="Century Gothic" panose="020B0502020202020204" pitchFamily="34" charset="0"/>
              </a:rPr>
              <a:t>düzenlenen </a:t>
            </a:r>
            <a:r>
              <a:rPr lang="tr-TR" sz="2800" b="1" i="1" dirty="0">
                <a:latin typeface="Century Gothic" panose="020B0502020202020204" pitchFamily="34" charset="0"/>
              </a:rPr>
              <a:t>“Engelsiz Türkiye İçin: Yolun Neresindeyiz?: Hacettepe Üniversitesi ve Sabancı Üniversitesi"</a:t>
            </a:r>
            <a:r>
              <a:rPr lang="tr-TR" sz="2800" b="1" dirty="0">
                <a:latin typeface="Century Gothic" panose="020B0502020202020204" pitchFamily="34" charset="0"/>
              </a:rPr>
              <a:t> </a:t>
            </a:r>
            <a:r>
              <a:rPr lang="tr-TR" sz="2800" dirty="0">
                <a:latin typeface="Century Gothic" panose="020B0502020202020204" pitchFamily="34" charset="0"/>
              </a:rPr>
              <a:t>konulu toplantıya </a:t>
            </a:r>
            <a:r>
              <a:rPr lang="tr-TR" sz="2800" dirty="0" smtClean="0">
                <a:latin typeface="Century Gothic" panose="020B0502020202020204" pitchFamily="34" charset="0"/>
              </a:rPr>
              <a:t>katılmış </a:t>
            </a:r>
            <a:r>
              <a:rPr lang="tr-TR" sz="2800" dirty="0">
                <a:latin typeface="Century Gothic" panose="020B0502020202020204" pitchFamily="34" charset="0"/>
              </a:rPr>
              <a:t>ve </a:t>
            </a:r>
            <a:r>
              <a:rPr lang="tr-TR" sz="2800" dirty="0" smtClean="0">
                <a:latin typeface="Century Gothic" panose="020B0502020202020204" pitchFamily="34" charset="0"/>
              </a:rPr>
              <a:t>engellilik </a:t>
            </a:r>
            <a:r>
              <a:rPr lang="tr-TR" sz="2800" dirty="0">
                <a:latin typeface="Century Gothic" panose="020B0502020202020204" pitchFamily="34" charset="0"/>
              </a:rPr>
              <a:t>konusunda çeşitli sunumlar yapılmıştır</a:t>
            </a:r>
            <a:r>
              <a:rPr lang="tr-TR" sz="2800" dirty="0" smtClean="0">
                <a:latin typeface="Century Gothic" panose="020B0502020202020204" pitchFamily="34" charset="0"/>
              </a:rPr>
              <a:t>.</a:t>
            </a:r>
            <a:r>
              <a:rPr lang="tr-TR" sz="2800" dirty="0">
                <a:latin typeface="Century Gothic" panose="020B0502020202020204" pitchFamily="34" charset="0"/>
              </a:rPr>
              <a:t> </a:t>
            </a:r>
            <a:endParaRPr lang="tr-TR" sz="28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                          27 </a:t>
            </a:r>
            <a:r>
              <a:rPr lang="tr-TR" sz="2800" dirty="0">
                <a:latin typeface="Century Gothic" panose="020B0502020202020204" pitchFamily="34" charset="0"/>
              </a:rPr>
              <a:t>Mart </a:t>
            </a:r>
            <a:r>
              <a:rPr lang="tr-TR" sz="2800" dirty="0" smtClean="0">
                <a:latin typeface="Century Gothic" panose="020B0502020202020204" pitchFamily="34" charset="0"/>
              </a:rPr>
              <a:t>2014, İstanbul</a:t>
            </a:r>
            <a:endParaRPr 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tr-TR" altLang="tr-TR" sz="2600" b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295400" y="549275"/>
            <a:ext cx="649568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Toplumu Bilgilendirme ve </a:t>
            </a:r>
          </a:p>
          <a:p>
            <a:pPr algn="ctr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Farkındalığı Arttırma Çalışmaları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963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2714"/>
            <a:ext cx="8229600" cy="521463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tr-TR" altLang="tr-TR" sz="3200" b="1" i="1" dirty="0">
                <a:solidFill>
                  <a:srgbClr val="800000"/>
                </a:solidFill>
              </a:rPr>
              <a:t> </a:t>
            </a:r>
            <a:r>
              <a:rPr lang="tr-TR" altLang="tr-TR" sz="3200" b="1" i="1" dirty="0" smtClean="0">
                <a:solidFill>
                  <a:srgbClr val="800000"/>
                </a:solidFill>
              </a:rPr>
              <a:t>  </a:t>
            </a:r>
            <a:endParaRPr lang="tr-TR" altLang="tr-TR" sz="2800" b="1" i="1" dirty="0">
              <a:solidFill>
                <a:srgbClr val="80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0066"/>
                </a:solidFill>
              </a:rPr>
              <a:t>	</a:t>
            </a:r>
            <a:r>
              <a:rPr lang="tr-TR" altLang="tr-TR" sz="2400" b="1" dirty="0" smtClean="0">
                <a:solidFill>
                  <a:srgbClr val="000066"/>
                </a:solidFill>
              </a:rPr>
              <a:t>	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Engellilerin </a:t>
            </a:r>
            <a:r>
              <a:rPr lang="tr-TR" altLang="tr-TR" sz="2600" dirty="0">
                <a:latin typeface="Century Gothic" panose="020B0502020202020204" pitchFamily="34" charset="0"/>
              </a:rPr>
              <a:t>topluma etkin ve sorumlu olarak katılımına olanak sağlamanın çağdaş bir yükümlülük olduğu bilinciyle, Üniversitemiz Senatosu'nun 5 Ocak 2006 tarihli kararıyla Engelsiz Hacettepe Komisyonu (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EHK)adıyla </a:t>
            </a:r>
            <a:r>
              <a:rPr lang="tr-TR" altLang="tr-TR" sz="2600" dirty="0">
                <a:latin typeface="Century Gothic" panose="020B0502020202020204" pitchFamily="34" charset="0"/>
              </a:rPr>
              <a:t>kurulmuştur. </a:t>
            </a:r>
            <a:endParaRPr lang="tr-TR" altLang="tr-TR" sz="26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tr-TR" altLang="tr-TR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>
                <a:latin typeface="Century Gothic" panose="020B0502020202020204" pitchFamily="34" charset="0"/>
              </a:rPr>
              <a:t>	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	Ardından </a:t>
            </a:r>
            <a:r>
              <a:rPr lang="tr-TR" altLang="tr-TR" sz="2600" dirty="0">
                <a:latin typeface="Century Gothic" panose="020B0502020202020204" pitchFamily="34" charset="0"/>
              </a:rPr>
              <a:t>bir araştırma ve uygulama merkezi olarak yapılanma çalışmaları devam ettirilmiş ve 18 Ekim 2006 tarihli Üniversite Senatosu kararı ile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‘Hacettepe </a:t>
            </a:r>
            <a:r>
              <a:rPr lang="tr-TR" altLang="tr-TR" sz="2600" dirty="0">
                <a:latin typeface="Century Gothic" panose="020B0502020202020204" pitchFamily="34" charset="0"/>
              </a:rPr>
              <a:t>Üniversitesi Engelliler Araştırma ve Uygulama Merkezi (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HÜEAUM) olarak faaliyete </a:t>
            </a:r>
            <a:r>
              <a:rPr lang="tr-TR" altLang="tr-TR" sz="2600" dirty="0">
                <a:latin typeface="Century Gothic" panose="020B0502020202020204" pitchFamily="34" charset="0"/>
              </a:rPr>
              <a:t>geçmiştir. </a:t>
            </a:r>
          </a:p>
        </p:txBody>
      </p:sp>
      <p:pic>
        <p:nvPicPr>
          <p:cNvPr id="23556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267744" y="782126"/>
            <a:ext cx="452239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Merkezimizin Kuruluşu</a:t>
            </a:r>
          </a:p>
        </p:txBody>
      </p:sp>
    </p:spTree>
    <p:extLst>
      <p:ext uri="{BB962C8B-B14F-4D97-AF65-F5344CB8AC3E}">
        <p14:creationId xmlns:p14="http://schemas.microsoft.com/office/powerpoint/2010/main" val="26375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6616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73" y="2276872"/>
            <a:ext cx="4536504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4" y="1795109"/>
            <a:ext cx="8640959" cy="504031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  </a:t>
            </a:r>
          </a:p>
          <a:p>
            <a:pPr algn="ctr">
              <a:lnSpc>
                <a:spcPct val="90000"/>
              </a:lnSpc>
              <a:buNone/>
            </a:pPr>
            <a:r>
              <a:rPr lang="tr-TR" altLang="tr-TR" sz="2600" i="1" dirty="0">
                <a:latin typeface="Century Gothic" panose="020B0502020202020204" pitchFamily="34" charset="0"/>
              </a:rPr>
              <a:t> </a:t>
            </a: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Bazı </a:t>
            </a:r>
            <a:r>
              <a:rPr lang="tr-TR" altLang="tr-TR" sz="2800" dirty="0">
                <a:latin typeface="Century Gothic" panose="020B0502020202020204" pitchFamily="34" charset="0"/>
              </a:rPr>
              <a:t>resmi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kurumlar ile Sivil </a:t>
            </a:r>
            <a:r>
              <a:rPr lang="tr-TR" altLang="tr-TR" sz="2800" dirty="0">
                <a:latin typeface="Century Gothic" panose="020B0502020202020204" pitchFamily="34" charset="0"/>
              </a:rPr>
              <a:t>Toplum </a:t>
            </a:r>
            <a:r>
              <a:rPr lang="tr-TR" altLang="tr-TR" sz="2800" dirty="0" err="1" smtClean="0">
                <a:latin typeface="Century Gothic" panose="020B0502020202020204" pitchFamily="34" charset="0"/>
              </a:rPr>
              <a:t>Kuruluşları’nın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 </a:t>
            </a:r>
            <a:r>
              <a:rPr lang="tr-TR" altLang="tr-TR" sz="2800" dirty="0">
                <a:latin typeface="Century Gothic" panose="020B0502020202020204" pitchFamily="34" charset="0"/>
              </a:rPr>
              <a:t>düzenlediği engellilik konusundaki etkinliklere Merkez olarak uzmanlık alanlarımız dahilinde akademik destekler verilmiştir.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  <a:endParaRPr lang="tr-TR" altLang="tr-TR" sz="2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25525" y="596782"/>
            <a:ext cx="748638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Kurumsal Toplantılara </a:t>
            </a:r>
            <a:endParaRPr lang="tr-TR" altLang="tr-TR" sz="3200" b="1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3200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Akademik </a:t>
            </a: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Destek Verilmesi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3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4" y="1795109"/>
            <a:ext cx="8640959" cy="504031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  </a:t>
            </a:r>
            <a:r>
              <a:rPr lang="tr-TR" altLang="tr-TR" sz="2600" b="1" i="1" dirty="0" smtClean="0">
                <a:latin typeface="Century Gothic" panose="020B0502020202020204" pitchFamily="34" charset="0"/>
              </a:rPr>
              <a:t>Merkezimiz;</a:t>
            </a:r>
          </a:p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2600" dirty="0">
                <a:latin typeface="Century Gothic" panose="020B0502020202020204" pitchFamily="34" charset="0"/>
              </a:rPr>
              <a:t>Aile ve Sosyal Politikalar Bakanlığı Engelli ve Yaşlı Hizmetleri Genel Müdürlüğü'nce düzenlenmiş olan </a:t>
            </a:r>
            <a:r>
              <a:rPr lang="tr-TR" sz="2600" b="1" dirty="0">
                <a:latin typeface="Century Gothic" panose="020B0502020202020204" pitchFamily="34" charset="0"/>
              </a:rPr>
              <a:t>«Kamuda Engelli İstihdamının Analizi</a:t>
            </a:r>
            <a:r>
              <a:rPr lang="tr-TR" sz="2600" dirty="0">
                <a:latin typeface="Century Gothic" panose="020B0502020202020204" pitchFamily="34" charset="0"/>
              </a:rPr>
              <a:t>» </a:t>
            </a:r>
            <a:r>
              <a:rPr lang="tr-TR" sz="2600" dirty="0" smtClean="0">
                <a:latin typeface="Century Gothic" panose="020B0502020202020204" pitchFamily="34" charset="0"/>
              </a:rPr>
              <a:t>toplantısına katılmıştır. 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400" dirty="0">
                <a:latin typeface="Century Gothic" panose="020B0502020202020204" pitchFamily="34" charset="0"/>
              </a:rPr>
              <a:t>17 Eylül </a:t>
            </a:r>
            <a:r>
              <a:rPr lang="tr-TR" sz="2400" dirty="0" smtClean="0">
                <a:latin typeface="Century Gothic" panose="020B0502020202020204" pitchFamily="34" charset="0"/>
              </a:rPr>
              <a:t>2014, Ankara</a:t>
            </a:r>
            <a:endParaRPr lang="tr-TR" sz="2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25525" y="596782"/>
            <a:ext cx="748638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Kurumsal Toplantılara </a:t>
            </a:r>
            <a:endParaRPr lang="tr-TR" altLang="tr-TR" sz="3200" b="1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3200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Akademik </a:t>
            </a: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Destek Verilmesi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60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4" y="1795109"/>
            <a:ext cx="8640959" cy="504031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  </a:t>
            </a:r>
            <a:r>
              <a:rPr lang="tr-TR" altLang="tr-TR" sz="2600" b="1" i="1" dirty="0" smtClean="0">
                <a:latin typeface="Century Gothic" panose="020B0502020202020204" pitchFamily="34" charset="0"/>
              </a:rPr>
              <a:t>Merkezimiz;</a:t>
            </a:r>
          </a:p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tr-TR" sz="2600" i="1" dirty="0">
                <a:latin typeface="Century Gothic" panose="020B0502020202020204" pitchFamily="34" charset="0"/>
              </a:rPr>
              <a:t> </a:t>
            </a:r>
            <a:r>
              <a:rPr lang="tr-TR" sz="2600" i="1" dirty="0" smtClean="0">
                <a:latin typeface="Century Gothic" panose="020B0502020202020204" pitchFamily="34" charset="0"/>
              </a:rPr>
              <a:t>    </a:t>
            </a:r>
            <a:r>
              <a:rPr lang="tr-TR" sz="2600" dirty="0" smtClean="0">
                <a:latin typeface="Century Gothic" panose="020B0502020202020204" pitchFamily="34" charset="0"/>
              </a:rPr>
              <a:t>Aile </a:t>
            </a:r>
            <a:r>
              <a:rPr lang="tr-TR" sz="2600" dirty="0">
                <a:latin typeface="Century Gothic" panose="020B0502020202020204" pitchFamily="34" charset="0"/>
              </a:rPr>
              <a:t>ve Sosyal Politikalar Bakanlığı Engelli ve Yaşlı Hizmetleri Genel </a:t>
            </a:r>
            <a:r>
              <a:rPr lang="tr-TR" sz="2600" dirty="0" smtClean="0">
                <a:latin typeface="Century Gothic" panose="020B0502020202020204" pitchFamily="34" charset="0"/>
              </a:rPr>
              <a:t>Müdürlüğü ve </a:t>
            </a:r>
            <a:r>
              <a:rPr lang="tr-TR" sz="2600" dirty="0">
                <a:latin typeface="Century Gothic" panose="020B0502020202020204" pitchFamily="34" charset="0"/>
              </a:rPr>
              <a:t>Avrupa Komisyonu Teknik Destek ve Bilgi Değişim Ofisi (TAIEX) işbirliği ile düzenlenen "</a:t>
            </a:r>
            <a:r>
              <a:rPr lang="tr-TR" sz="2600" b="1" dirty="0">
                <a:latin typeface="Century Gothic" panose="020B0502020202020204" pitchFamily="34" charset="0"/>
              </a:rPr>
              <a:t>Engelli Bireylerin Siyasal Yaşama Katılımı"</a:t>
            </a:r>
            <a:r>
              <a:rPr lang="tr-TR" sz="2600" dirty="0">
                <a:latin typeface="Century Gothic" panose="020B0502020202020204" pitchFamily="34" charset="0"/>
              </a:rPr>
              <a:t> konulu </a:t>
            </a:r>
            <a:r>
              <a:rPr lang="tr-TR" sz="2600" dirty="0" err="1" smtClean="0">
                <a:latin typeface="Century Gothic" panose="020B0502020202020204" pitchFamily="34" charset="0"/>
              </a:rPr>
              <a:t>çalıştayda</a:t>
            </a:r>
            <a:r>
              <a:rPr lang="tr-TR" sz="2600" dirty="0" smtClean="0">
                <a:latin typeface="Century Gothic" panose="020B0502020202020204" pitchFamily="34" charset="0"/>
              </a:rPr>
              <a:t> görev almıştır.</a:t>
            </a:r>
          </a:p>
          <a:p>
            <a:pPr algn="ctr">
              <a:lnSpc>
                <a:spcPct val="90000"/>
              </a:lnSpc>
              <a:buNone/>
            </a:pPr>
            <a:r>
              <a:rPr lang="tr-TR" sz="2800" dirty="0">
                <a:latin typeface="Century Gothic" panose="020B0502020202020204" pitchFamily="34" charset="0"/>
              </a:rPr>
              <a:t/>
            </a:r>
            <a:br>
              <a:rPr lang="tr-TR" sz="2800" dirty="0">
                <a:latin typeface="Century Gothic" panose="020B0502020202020204" pitchFamily="34" charset="0"/>
              </a:rPr>
            </a:br>
            <a:endParaRPr lang="tr-TR" sz="28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2800" dirty="0">
                <a:latin typeface="Century Gothic" panose="020B0502020202020204" pitchFamily="34" charset="0"/>
              </a:rPr>
              <a:t> </a:t>
            </a:r>
            <a:r>
              <a:rPr lang="tr-TR" sz="2800" dirty="0" smtClean="0">
                <a:latin typeface="Century Gothic" panose="020B0502020202020204" pitchFamily="34" charset="0"/>
              </a:rPr>
              <a:t>                   13-14 </a:t>
            </a:r>
            <a:r>
              <a:rPr lang="tr-TR" sz="2800" dirty="0">
                <a:latin typeface="Century Gothic" panose="020B0502020202020204" pitchFamily="34" charset="0"/>
              </a:rPr>
              <a:t>Ekim </a:t>
            </a:r>
            <a:r>
              <a:rPr lang="tr-TR" sz="2800" dirty="0" smtClean="0">
                <a:latin typeface="Century Gothic" panose="020B0502020202020204" pitchFamily="34" charset="0"/>
              </a:rPr>
              <a:t>2014, Ankara</a:t>
            </a:r>
            <a:endParaRPr lang="tr-TR" sz="2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25525" y="596782"/>
            <a:ext cx="748638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Kurumsal Toplantılara </a:t>
            </a:r>
            <a:endParaRPr lang="tr-TR" altLang="tr-TR" sz="3200" b="1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3200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Akademik </a:t>
            </a: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Destek Verilmesi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83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4" y="1795109"/>
            <a:ext cx="8640959" cy="504031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  <a:r>
              <a:rPr lang="tr-TR" altLang="tr-TR" sz="2600" b="1" i="1" dirty="0" smtClean="0">
                <a:latin typeface="Century Gothic" panose="020B0502020202020204" pitchFamily="34" charset="0"/>
              </a:rPr>
              <a:t>Merkezimiz;</a:t>
            </a:r>
          </a:p>
          <a:p>
            <a:pPr algn="just">
              <a:lnSpc>
                <a:spcPct val="90000"/>
              </a:lnSpc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tr-TR" sz="2800" dirty="0">
                <a:latin typeface="Century Gothic" panose="020B0502020202020204" pitchFamily="34" charset="0"/>
              </a:rPr>
              <a:t>T.C. Başbakanlık Kamu Denetçiliği Kurumu (KDK) ve UNİCEF tarafından ortaklaşa düzenlenen </a:t>
            </a:r>
            <a:r>
              <a:rPr lang="tr-TR" sz="2800" b="1" dirty="0">
                <a:latin typeface="Century Gothic" panose="020B0502020202020204" pitchFamily="34" charset="0"/>
              </a:rPr>
              <a:t>‘Üniversitelerin Kadın, Çocuk ve Engelli Birimine Yönelik Kurum Tanıtım ve İşbirliği </a:t>
            </a:r>
            <a:r>
              <a:rPr lang="tr-TR" sz="2800" b="1" dirty="0" err="1">
                <a:latin typeface="Century Gothic" panose="020B0502020202020204" pitchFamily="34" charset="0"/>
              </a:rPr>
              <a:t>Çalıştayı</a:t>
            </a:r>
            <a:r>
              <a:rPr lang="tr-TR" sz="2800" dirty="0" err="1">
                <a:latin typeface="Century Gothic" panose="020B0502020202020204" pitchFamily="34" charset="0"/>
              </a:rPr>
              <a:t>’na</a:t>
            </a:r>
            <a:r>
              <a:rPr lang="tr-TR" sz="2800" dirty="0">
                <a:latin typeface="Century Gothic" panose="020B0502020202020204" pitchFamily="34" charset="0"/>
              </a:rPr>
              <a:t> katılmıştır.</a:t>
            </a:r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                </a:t>
            </a:r>
            <a:r>
              <a:rPr lang="tr-TR" sz="2800" dirty="0" smtClean="0">
                <a:latin typeface="Century Gothic" panose="020B0502020202020204" pitchFamily="34" charset="0"/>
              </a:rPr>
              <a:t>12 </a:t>
            </a:r>
            <a:r>
              <a:rPr lang="tr-TR" sz="2800" dirty="0">
                <a:latin typeface="Century Gothic" panose="020B0502020202020204" pitchFamily="34" charset="0"/>
              </a:rPr>
              <a:t>Aralık </a:t>
            </a:r>
            <a:r>
              <a:rPr lang="tr-TR" sz="2800" dirty="0" smtClean="0">
                <a:latin typeface="Century Gothic" panose="020B0502020202020204" pitchFamily="34" charset="0"/>
              </a:rPr>
              <a:t>2014, Ankara </a:t>
            </a:r>
            <a:endParaRPr lang="tr-TR" alt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25525" y="596782"/>
            <a:ext cx="748638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Kurumsal Toplantılara </a:t>
            </a:r>
            <a:endParaRPr lang="tr-TR" altLang="tr-TR" sz="3200" b="1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altLang="tr-TR" sz="3200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Akademik </a:t>
            </a: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Destek Verilmesi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58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640959" cy="5040312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Clr>
                <a:srgbClr val="CC9900"/>
              </a:buClr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  <a:r>
              <a:rPr lang="tr-TR" sz="2600" dirty="0">
                <a:latin typeface="Century Gothic" panose="020B0502020202020204" pitchFamily="34" charset="0"/>
              </a:rPr>
              <a:t>3 Aralık Dünya Engelliler Günü vesilesiyle, </a:t>
            </a:r>
          </a:p>
          <a:p>
            <a:pPr marL="0" lvl="0" indent="0" algn="ctr">
              <a:lnSpc>
                <a:spcPct val="150000"/>
              </a:lnSpc>
              <a:buClr>
                <a:srgbClr val="CC9900"/>
              </a:buClr>
              <a:buNone/>
            </a:pPr>
            <a:r>
              <a:rPr lang="tr-TR" sz="2600" dirty="0">
                <a:latin typeface="Century Gothic" panose="020B0502020202020204" pitchFamily="34" charset="0"/>
              </a:rPr>
              <a:t>Üniversitemiz Halk Sağlığı Enstitüsü ile işbirliği içinde</a:t>
            </a:r>
          </a:p>
          <a:p>
            <a:pPr marL="0" lvl="0" indent="0" algn="ctr">
              <a:lnSpc>
                <a:spcPct val="150000"/>
              </a:lnSpc>
              <a:buClr>
                <a:srgbClr val="CC9900"/>
              </a:buClr>
              <a:buNone/>
            </a:pPr>
            <a:r>
              <a:rPr lang="tr-TR" sz="2600" b="1" i="1" dirty="0" smtClean="0">
                <a:latin typeface="Century Gothic" panose="020B0502020202020204" pitchFamily="34" charset="0"/>
              </a:rPr>
              <a:t>‘Benim </a:t>
            </a:r>
            <a:r>
              <a:rPr lang="tr-TR" sz="2600" b="1" i="1" dirty="0">
                <a:latin typeface="Century Gothic" panose="020B0502020202020204" pitchFamily="34" charset="0"/>
              </a:rPr>
              <a:t>Gözümden </a:t>
            </a:r>
            <a:r>
              <a:rPr lang="tr-TR" sz="2600" b="1" i="1" dirty="0" smtClean="0">
                <a:latin typeface="Century Gothic" panose="020B0502020202020204" pitchFamily="34" charset="0"/>
              </a:rPr>
              <a:t>Ankara’</a:t>
            </a:r>
            <a:r>
              <a:rPr lang="tr-TR" sz="2600" b="1" dirty="0" smtClean="0">
                <a:latin typeface="Century Gothic" panose="020B0502020202020204" pitchFamily="34" charset="0"/>
              </a:rPr>
              <a:t> </a:t>
            </a:r>
            <a:r>
              <a:rPr lang="tr-TR" sz="2600" dirty="0">
                <a:latin typeface="Century Gothic" panose="020B0502020202020204" pitchFamily="34" charset="0"/>
              </a:rPr>
              <a:t>adlı fotoğraf sergisi düzenlenmiştir</a:t>
            </a:r>
            <a:r>
              <a:rPr lang="tr-TR" sz="2600" dirty="0" smtClean="0">
                <a:latin typeface="Century Gothic" panose="020B0502020202020204" pitchFamily="34" charset="0"/>
              </a:rPr>
              <a:t>.</a:t>
            </a:r>
            <a:endParaRPr lang="tr-TR" sz="2600" dirty="0">
              <a:latin typeface="Century Gothic" panose="020B0502020202020204" pitchFamily="34" charset="0"/>
            </a:endParaRP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39731" y="1039095"/>
            <a:ext cx="748638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Sosyal, Kültürel ve Sanatsal </a:t>
            </a:r>
            <a:r>
              <a:rPr lang="tr-TR" altLang="tr-TR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Etkinlikler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43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640959" cy="33843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rgbClr val="CC9900"/>
              </a:buClr>
              <a:buNone/>
            </a:pPr>
            <a:r>
              <a:rPr lang="tr-TR" sz="2600" dirty="0" smtClean="0">
                <a:latin typeface="Century Gothic" panose="020B0502020202020204" pitchFamily="34" charset="0"/>
              </a:rPr>
              <a:t>Merkezimiz ‘</a:t>
            </a:r>
            <a:r>
              <a:rPr lang="tr-TR" sz="2600" b="1" i="1" dirty="0" smtClean="0">
                <a:latin typeface="Century Gothic" panose="020B0502020202020204" pitchFamily="34" charset="0"/>
              </a:rPr>
              <a:t>Ankara </a:t>
            </a:r>
            <a:r>
              <a:rPr lang="tr-TR" sz="2600" b="1" i="1" dirty="0">
                <a:latin typeface="Century Gothic" panose="020B0502020202020204" pitchFamily="34" charset="0"/>
              </a:rPr>
              <a:t>Engelsiz </a:t>
            </a:r>
            <a:r>
              <a:rPr lang="tr-TR" sz="2600" b="1" i="1" dirty="0" err="1" smtClean="0">
                <a:latin typeface="Century Gothic" panose="020B0502020202020204" pitchFamily="34" charset="0"/>
              </a:rPr>
              <a:t>Flimler</a:t>
            </a:r>
            <a:r>
              <a:rPr lang="tr-TR" sz="2600" b="1" i="1" dirty="0" smtClean="0">
                <a:latin typeface="Century Gothic" panose="020B0502020202020204" pitchFamily="34" charset="0"/>
              </a:rPr>
              <a:t> </a:t>
            </a:r>
            <a:r>
              <a:rPr lang="tr-TR" sz="2600" b="1" i="1" dirty="0">
                <a:latin typeface="Century Gothic" panose="020B0502020202020204" pitchFamily="34" charset="0"/>
              </a:rPr>
              <a:t>Festivali </a:t>
            </a:r>
            <a:r>
              <a:rPr lang="tr-TR" sz="2600" b="1" i="1" dirty="0" smtClean="0">
                <a:latin typeface="Century Gothic" panose="020B0502020202020204" pitchFamily="34" charset="0"/>
              </a:rPr>
              <a:t>2015’</a:t>
            </a:r>
            <a:r>
              <a:rPr lang="tr-TR" sz="2600" i="1" dirty="0" smtClean="0">
                <a:latin typeface="Century Gothic" panose="020B0502020202020204" pitchFamily="34" charset="0"/>
              </a:rPr>
              <a:t> </a:t>
            </a:r>
            <a:r>
              <a:rPr lang="tr-TR" sz="2600" dirty="0">
                <a:latin typeface="Century Gothic" panose="020B0502020202020204" pitchFamily="34" charset="0"/>
              </a:rPr>
              <a:t>için danışma kurulunda yer </a:t>
            </a:r>
            <a:r>
              <a:rPr lang="tr-TR" sz="2600" dirty="0" smtClean="0">
                <a:latin typeface="Century Gothic" panose="020B0502020202020204" pitchFamily="34" charset="0"/>
              </a:rPr>
              <a:t>almış </a:t>
            </a:r>
            <a:r>
              <a:rPr lang="tr-TR" sz="2600" dirty="0">
                <a:latin typeface="Century Gothic" panose="020B0502020202020204" pitchFamily="34" charset="0"/>
              </a:rPr>
              <a:t>ve festivalin farkındalığı artırması konusunda neler yapılabileceği ile ilgili olarak katkıda </a:t>
            </a:r>
            <a:r>
              <a:rPr lang="tr-TR" sz="2600" dirty="0" smtClean="0">
                <a:latin typeface="Century Gothic" panose="020B0502020202020204" pitchFamily="34" charset="0"/>
              </a:rPr>
              <a:t>bulunmuştur.</a:t>
            </a:r>
            <a:endParaRPr lang="tr-TR" sz="2600" dirty="0"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50000"/>
              </a:lnSpc>
              <a:buClr>
                <a:srgbClr val="CC9900"/>
              </a:buClr>
              <a:buNone/>
            </a:pPr>
            <a:r>
              <a:rPr lang="tr-TR" altLang="tr-TR" sz="2600" i="1" dirty="0" smtClean="0">
                <a:latin typeface="Century Gothic" panose="020B0502020202020204" pitchFamily="34" charset="0"/>
              </a:rPr>
              <a:t> </a:t>
            </a:r>
            <a:endParaRPr lang="tr-TR" sz="2600" dirty="0">
              <a:latin typeface="Century Gothic" panose="020B0502020202020204" pitchFamily="34" charset="0"/>
            </a:endParaRP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275" y="620713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94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39731" y="1039095"/>
            <a:ext cx="748638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Sosyal, Kültürel ve Sanatsal </a:t>
            </a:r>
            <a:r>
              <a:rPr lang="tr-TR" altLang="tr-TR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Etkinlikler</a:t>
            </a:r>
          </a:p>
          <a:p>
            <a:pPr algn="ctr">
              <a:lnSpc>
                <a:spcPct val="90000"/>
              </a:lnSpc>
            </a:pPr>
            <a:endParaRPr lang="tr-TR" altLang="tr-TR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88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        2015 döneminde de</a:t>
            </a:r>
            <a:r>
              <a:rPr lang="tr-TR" sz="32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;</a:t>
            </a:r>
            <a:r>
              <a:rPr lang="tr-TR" sz="3200" dirty="0">
                <a:solidFill>
                  <a:srgbClr val="7030A0"/>
                </a:solidFill>
                <a:latin typeface="Century Gothic" panose="020B0502020202020204" pitchFamily="34" charset="0"/>
              </a:rPr>
              <a:t/>
            </a:r>
            <a:br>
              <a:rPr lang="tr-TR" sz="32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endParaRPr lang="tr-TR" sz="32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tr-TR" i="1" dirty="0" smtClean="0">
                <a:latin typeface="Century Gothic" panose="020B0502020202020204" pitchFamily="34" charset="0"/>
              </a:rPr>
              <a:t>-</a:t>
            </a:r>
            <a:r>
              <a:rPr lang="tr-TR" sz="2800" i="1" dirty="0" smtClean="0">
                <a:latin typeface="Century Gothic" panose="020B0502020202020204" pitchFamily="34" charset="0"/>
              </a:rPr>
              <a:t>Engelsiz </a:t>
            </a:r>
            <a:r>
              <a:rPr lang="tr-TR" sz="2800" i="1" dirty="0">
                <a:latin typeface="Century Gothic" panose="020B0502020202020204" pitchFamily="34" charset="0"/>
              </a:rPr>
              <a:t>H</a:t>
            </a:r>
            <a:r>
              <a:rPr lang="tr-TR" sz="2800" i="1" dirty="0" smtClean="0">
                <a:latin typeface="Century Gothic" panose="020B0502020202020204" pitchFamily="34" charset="0"/>
              </a:rPr>
              <a:t>acettepe Söyleşileri</a:t>
            </a:r>
            <a:r>
              <a:rPr lang="tr-TR" sz="2800" dirty="0" smtClean="0">
                <a:latin typeface="Century Gothic" panose="020B0502020202020204" pitchFamily="34" charset="0"/>
              </a:rPr>
              <a:t>ne,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-Türkiye’nin farklı bölgelerinde </a:t>
            </a:r>
            <a:r>
              <a:rPr lang="tr-TR" sz="2800" i="1" dirty="0" smtClean="0">
                <a:latin typeface="Century Gothic" panose="020B0502020202020204" pitchFamily="34" charset="0"/>
              </a:rPr>
              <a:t>farkındalığı artırma toplantılarına,</a:t>
            </a:r>
          </a:p>
          <a:p>
            <a:pPr marL="0" indent="0" algn="just">
              <a:buNone/>
            </a:pPr>
            <a:r>
              <a:rPr lang="tr-TR" sz="2800" i="1" dirty="0">
                <a:latin typeface="Century Gothic" panose="020B0502020202020204" pitchFamily="34" charset="0"/>
              </a:rPr>
              <a:t>-</a:t>
            </a:r>
            <a:r>
              <a:rPr lang="tr-TR" sz="2800" dirty="0" smtClean="0">
                <a:latin typeface="Century Gothic" panose="020B0502020202020204" pitchFamily="34" charset="0"/>
              </a:rPr>
              <a:t>Resmi kurumlara ve sivil toplum kuruluşlarına konuya ilişkin akademik </a:t>
            </a:r>
            <a:r>
              <a:rPr lang="tr-TR" sz="2800" i="1" dirty="0" smtClean="0">
                <a:latin typeface="Century Gothic" panose="020B0502020202020204" pitchFamily="34" charset="0"/>
              </a:rPr>
              <a:t>destek verilmesine,</a:t>
            </a:r>
          </a:p>
          <a:p>
            <a:pPr marL="0" indent="0" algn="just">
              <a:buNone/>
            </a:pPr>
            <a:r>
              <a:rPr lang="tr-TR" altLang="tr-TR" sz="2800" dirty="0" smtClean="0">
                <a:latin typeface="Century Gothic" panose="020B0502020202020204" pitchFamily="34" charset="0"/>
              </a:rPr>
              <a:t>-Sosyal</a:t>
            </a:r>
            <a:r>
              <a:rPr lang="tr-TR" altLang="tr-TR" sz="2800" dirty="0">
                <a:latin typeface="Century Gothic" panose="020B0502020202020204" pitchFamily="34" charset="0"/>
              </a:rPr>
              <a:t>,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kültürel </a:t>
            </a:r>
            <a:r>
              <a:rPr lang="tr-TR" altLang="tr-TR" sz="2800" dirty="0">
                <a:latin typeface="Century Gothic" panose="020B0502020202020204" pitchFamily="34" charset="0"/>
              </a:rPr>
              <a:t>ve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sanatsal etkinliklere</a:t>
            </a:r>
            <a:endParaRPr lang="tr-TR" altLang="tr-TR" sz="2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Century Gothic" panose="020B0502020202020204" pitchFamily="34" charset="0"/>
              </a:rPr>
              <a:t>i</a:t>
            </a:r>
            <a:r>
              <a:rPr lang="tr-TR" sz="2800" dirty="0" smtClean="0">
                <a:latin typeface="Century Gothic" panose="020B0502020202020204" pitchFamily="34" charset="0"/>
              </a:rPr>
              <a:t>lişkin çalışmalarımıza büyük bir hızla devam etmeyi planlamaktayız.  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813"/>
            <a:ext cx="542591" cy="719390"/>
          </a:xfrm>
          <a:prstGeom prst="rect">
            <a:avLst/>
          </a:prstGeom>
        </p:spPr>
      </p:pic>
      <p:pic>
        <p:nvPicPr>
          <p:cNvPr id="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78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8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 smtClean="0">
                <a:latin typeface="Century Gothic" panose="020B0502020202020204" pitchFamily="34" charset="0"/>
              </a:rPr>
              <a:t>Engelliler Araştırma ve Uygulama Merkezi olarak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tr-TR" altLang="tr-TR" sz="3200" b="1" dirty="0"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 smtClean="0">
                <a:latin typeface="Century Gothic" panose="020B0502020202020204" pitchFamily="34" charset="0"/>
              </a:rPr>
              <a:t>Rektörlüğümüze </a:t>
            </a:r>
            <a:r>
              <a:rPr lang="tr-TR" altLang="tr-TR" sz="3200" b="1" dirty="0">
                <a:latin typeface="Century Gothic" panose="020B0502020202020204" pitchFamily="34" charset="0"/>
              </a:rPr>
              <a:t>f</a:t>
            </a:r>
            <a:r>
              <a:rPr lang="tr-TR" altLang="tr-TR" sz="3200" b="1" dirty="0" smtClean="0">
                <a:latin typeface="Century Gothic" panose="020B0502020202020204" pitchFamily="34" charset="0"/>
              </a:rPr>
              <a:t>aaliyetlerimize </a:t>
            </a:r>
            <a:r>
              <a:rPr lang="tr-TR" altLang="tr-TR" sz="3200" b="1" dirty="0">
                <a:latin typeface="Century Gothic" panose="020B0502020202020204" pitchFamily="34" charset="0"/>
              </a:rPr>
              <a:t>verdiği değerli katkılar </a:t>
            </a:r>
            <a:r>
              <a:rPr lang="tr-TR" altLang="tr-TR" sz="3200" b="1" dirty="0" smtClean="0">
                <a:latin typeface="Century Gothic" panose="020B0502020202020204" pitchFamily="34" charset="0"/>
              </a:rPr>
              <a:t>için</a:t>
            </a:r>
            <a:endParaRPr lang="tr-TR" altLang="tr-TR" sz="3200" b="1" dirty="0"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 smtClean="0">
                <a:latin typeface="Century Gothic" panose="020B0502020202020204" pitchFamily="34" charset="0"/>
              </a:rPr>
              <a:t>   TEŞEKKÜR EDERİZ…</a:t>
            </a:r>
            <a:endParaRPr lang="tr-TR" altLang="tr-TR" sz="32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>
                <a:latin typeface="Century Gothic" panose="020B0502020202020204" pitchFamily="34" charset="0"/>
              </a:rPr>
              <a:t>							</a:t>
            </a:r>
            <a:endParaRPr lang="tr-TR" altLang="tr-TR" sz="28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b="1" dirty="0">
                <a:solidFill>
                  <a:srgbClr val="000066"/>
                </a:solidFill>
              </a:rPr>
              <a:t>						</a:t>
            </a:r>
          </a:p>
        </p:txBody>
      </p:sp>
      <p:pic>
        <p:nvPicPr>
          <p:cNvPr id="36868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539750" cy="71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6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48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0066"/>
                </a:solidFill>
              </a:rPr>
              <a:t>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0066"/>
                </a:solidFill>
              </a:rPr>
              <a:t>	</a:t>
            </a:r>
            <a:r>
              <a:rPr lang="tr-TR" altLang="tr-TR" sz="2400" b="1" dirty="0" smtClean="0">
                <a:solidFill>
                  <a:srgbClr val="000066"/>
                </a:solidFill>
              </a:rPr>
              <a:t>	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Eğitimine </a:t>
            </a:r>
            <a:r>
              <a:rPr lang="tr-TR" altLang="tr-TR" sz="2600" dirty="0">
                <a:latin typeface="Century Gothic" panose="020B0502020202020204" pitchFamily="34" charset="0"/>
              </a:rPr>
              <a:t>devam eden ve çalışan tüm engelli </a:t>
            </a:r>
            <a:r>
              <a:rPr lang="tr-TR" altLang="tr-TR" sz="2600" dirty="0" err="1" smtClean="0">
                <a:latin typeface="Century Gothic" panose="020B0502020202020204" pitchFamily="34" charset="0"/>
              </a:rPr>
              <a:t>Hacettepe’lilerin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 </a:t>
            </a:r>
            <a:r>
              <a:rPr lang="tr-TR" altLang="tr-TR" sz="2600" dirty="0">
                <a:latin typeface="Century Gothic" panose="020B0502020202020204" pitchFamily="34" charset="0"/>
              </a:rPr>
              <a:t>ve Türkiye'de yaşayan engelli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bireylerin mevcut </a:t>
            </a:r>
            <a:r>
              <a:rPr lang="tr-TR" altLang="tr-TR" sz="2600" dirty="0">
                <a:latin typeface="Century Gothic" panose="020B0502020202020204" pitchFamily="34" charset="0"/>
              </a:rPr>
              <a:t>bilgi ve becerilerini en etkin şekilde kullanarak eğitime, öğretime, sosyal yaşama ve kültürel alanlara eşit bir şekilde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katılmalarına </a:t>
            </a:r>
            <a:r>
              <a:rPr lang="tr-TR" altLang="tr-TR" sz="2600" dirty="0">
                <a:latin typeface="Century Gothic" panose="020B0502020202020204" pitchFamily="34" charset="0"/>
              </a:rPr>
              <a:t>destek olacak bilimsel araştırmaları ve etkinlikleri gerçekleştirmek ve konu ile ilgili geliştirilecek planlamalara, stratejilere ve politikalara katkı sağlamaktır.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>
                <a:latin typeface="Century Gothic" panose="020B0502020202020204" pitchFamily="34" charset="0"/>
              </a:rPr>
              <a:t>	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	Ayrıca </a:t>
            </a:r>
            <a:r>
              <a:rPr lang="tr-TR" altLang="tr-TR" sz="2600" dirty="0">
                <a:latin typeface="Century Gothic" panose="020B0502020202020204" pitchFamily="34" charset="0"/>
              </a:rPr>
              <a:t>toplumun tüm </a:t>
            </a:r>
            <a:r>
              <a:rPr lang="tr-TR" altLang="tr-TR" sz="2600" dirty="0" smtClean="0">
                <a:latin typeface="Century Gothic" panose="020B0502020202020204" pitchFamily="34" charset="0"/>
              </a:rPr>
              <a:t>alanlarına </a:t>
            </a:r>
            <a:r>
              <a:rPr lang="tr-TR" altLang="tr-TR" sz="2600" dirty="0">
                <a:latin typeface="Century Gothic" panose="020B0502020202020204" pitchFamily="34" charset="0"/>
              </a:rPr>
              <a:t>engellilikle ilgili farkındalığın artırılması yönünde katkı sağlamaktır.</a:t>
            </a:r>
          </a:p>
        </p:txBody>
      </p:sp>
      <p:pic>
        <p:nvPicPr>
          <p:cNvPr id="24580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433654" y="782126"/>
            <a:ext cx="419057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Merkezimizin </a:t>
            </a:r>
            <a:r>
              <a:rPr lang="tr-TR" altLang="tr-TR" sz="3200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Amacı</a:t>
            </a:r>
            <a:endParaRPr lang="tr-TR" altLang="tr-TR" sz="3200" b="1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tr-TR" altLang="tr-TR" sz="37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3200" b="1" dirty="0">
                <a:latin typeface="Century Gothic" panose="020B0502020202020204" pitchFamily="34" charset="0"/>
              </a:rPr>
              <a:t>Merkezimizin </a:t>
            </a:r>
            <a:endParaRPr lang="tr-TR" altLang="tr-TR" sz="3200" b="1" dirty="0" smtClean="0"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Aralık 2013- Ocak 2015 </a:t>
            </a:r>
            <a:r>
              <a:rPr lang="tr-TR" altLang="tr-TR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Dönemi </a:t>
            </a:r>
            <a:r>
              <a:rPr lang="tr-TR" altLang="tr-TR" sz="3200" b="1" dirty="0">
                <a:latin typeface="Century Gothic" panose="020B0502020202020204" pitchFamily="34" charset="0"/>
              </a:rPr>
              <a:t>Faaliyetleri</a:t>
            </a:r>
          </a:p>
          <a:p>
            <a:pPr>
              <a:buFont typeface="Wingdings" pitchFamily="2" charset="2"/>
              <a:buNone/>
            </a:pPr>
            <a:endParaRPr lang="tr-TR" altLang="tr-TR" sz="2800" i="1" dirty="0">
              <a:solidFill>
                <a:srgbClr val="800000"/>
              </a:solidFill>
            </a:endParaRPr>
          </a:p>
          <a:p>
            <a:endParaRPr lang="tr-TR" altLang="tr-TR" sz="2800" dirty="0"/>
          </a:p>
        </p:txBody>
      </p:sp>
      <p:pic>
        <p:nvPicPr>
          <p:cNvPr id="26628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/>
              <a:t>	</a:t>
            </a:r>
            <a:endParaRPr lang="tr-TR" altLang="tr-TR" sz="2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latin typeface="Century Gothic" panose="020B0502020202020204" pitchFamily="34" charset="0"/>
              </a:rPr>
              <a:t> 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latin typeface="Century Gothic" panose="020B0502020202020204" pitchFamily="34" charset="0"/>
              </a:rPr>
              <a:t> 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  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Merkezimiz </a:t>
            </a:r>
            <a:r>
              <a:rPr lang="tr-TR" altLang="tr-TR" sz="2800" dirty="0">
                <a:latin typeface="Century Gothic" panose="020B0502020202020204" pitchFamily="34" charset="0"/>
              </a:rPr>
              <a:t>amaçları doğrultusunda, belirtilen dönem içinde, konuyla ilgili rol model teşkil eden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kişi </a:t>
            </a:r>
            <a:r>
              <a:rPr lang="tr-TR" altLang="tr-TR" sz="2800" dirty="0">
                <a:latin typeface="Century Gothic" panose="020B0502020202020204" pitchFamily="34" charset="0"/>
              </a:rPr>
              <a:t>ve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uzmanların davet 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edildiği ‘</a:t>
            </a:r>
            <a:r>
              <a:rPr lang="tr-TR" altLang="tr-TR" sz="2800" b="1" i="1" dirty="0" smtClean="0">
                <a:latin typeface="Century Gothic" panose="020B0502020202020204" pitchFamily="34" charset="0"/>
              </a:rPr>
              <a:t>Engelsiz </a:t>
            </a:r>
            <a:r>
              <a:rPr lang="tr-TR" altLang="tr-TR" sz="2800" b="1" i="1" dirty="0">
                <a:latin typeface="Century Gothic" panose="020B0502020202020204" pitchFamily="34" charset="0"/>
              </a:rPr>
              <a:t>Hacettepe </a:t>
            </a:r>
            <a:r>
              <a:rPr lang="tr-TR" altLang="tr-TR" sz="2800" b="1" i="1" dirty="0" smtClean="0">
                <a:latin typeface="Century Gothic" panose="020B0502020202020204" pitchFamily="34" charset="0"/>
              </a:rPr>
              <a:t>Söyleşileri’</a:t>
            </a:r>
            <a:r>
              <a:rPr lang="tr-TR" altLang="tr-TR" sz="2800" i="1" dirty="0" smtClean="0">
                <a:latin typeface="Century Gothic" panose="020B0502020202020204" pitchFamily="34" charset="0"/>
              </a:rPr>
              <a:t>  </a:t>
            </a:r>
            <a:r>
              <a:rPr lang="tr-TR" altLang="tr-TR" sz="2800" dirty="0">
                <a:latin typeface="Century Gothic" panose="020B0502020202020204" pitchFamily="34" charset="0"/>
              </a:rPr>
              <a:t>gerçekleştirmiştir. </a:t>
            </a:r>
            <a:endParaRPr lang="tr-TR" altLang="tr-TR" sz="28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30943" y="652207"/>
            <a:ext cx="6082114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Engelsiz Hacettepe Söyleşileri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62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/>
              <a:t>	</a:t>
            </a:r>
            <a:endParaRPr lang="tr-TR" altLang="tr-TR" sz="2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latin typeface="Century Gothic" panose="020B0502020202020204" pitchFamily="34" charset="0"/>
              </a:rPr>
              <a:t> 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tr-TR" sz="2600" b="1" dirty="0" smtClean="0">
                <a:latin typeface="Century Gothic" panose="020B0502020202020204" pitchFamily="34" charset="0"/>
              </a:rPr>
              <a:t>	</a:t>
            </a:r>
            <a:r>
              <a:rPr lang="tr-TR" sz="2800" dirty="0" smtClean="0">
                <a:latin typeface="Century Gothic" panose="020B0502020202020204" pitchFamily="34" charset="0"/>
              </a:rPr>
              <a:t>3 </a:t>
            </a:r>
            <a:r>
              <a:rPr lang="tr-TR" sz="2800" dirty="0">
                <a:latin typeface="Century Gothic" panose="020B0502020202020204" pitchFamily="34" charset="0"/>
              </a:rPr>
              <a:t>Aralık Dünya Engelliler Günü </a:t>
            </a:r>
            <a:r>
              <a:rPr lang="tr-TR" sz="2800" dirty="0" smtClean="0">
                <a:latin typeface="Century Gothic" panose="020B0502020202020204" pitchFamily="34" charset="0"/>
              </a:rPr>
              <a:t>dolayısıyla  </a:t>
            </a:r>
            <a:r>
              <a:rPr lang="tr-TR" sz="2800" dirty="0">
                <a:latin typeface="Century Gothic" panose="020B0502020202020204" pitchFamily="34" charset="0"/>
              </a:rPr>
              <a:t>düzenlediğimiz </a:t>
            </a:r>
            <a:r>
              <a:rPr lang="tr-TR" sz="2800" i="1" dirty="0">
                <a:latin typeface="Century Gothic" panose="020B0502020202020204" pitchFamily="34" charset="0"/>
              </a:rPr>
              <a:t>Engelsiz Hacettepe </a:t>
            </a:r>
            <a:r>
              <a:rPr lang="tr-TR" sz="2800" i="1" dirty="0" err="1" smtClean="0">
                <a:latin typeface="Century Gothic" panose="020B0502020202020204" pitchFamily="34" charset="0"/>
              </a:rPr>
              <a:t>Söyleşisi’</a:t>
            </a:r>
            <a:r>
              <a:rPr lang="tr-TR" sz="2800" dirty="0" err="1" smtClean="0">
                <a:latin typeface="Century Gothic" panose="020B0502020202020204" pitchFamily="34" charset="0"/>
              </a:rPr>
              <a:t>ne</a:t>
            </a:r>
            <a:r>
              <a:rPr lang="tr-TR" sz="2800" dirty="0" smtClean="0">
                <a:latin typeface="Century Gothic" panose="020B0502020202020204" pitchFamily="34" charset="0"/>
              </a:rPr>
              <a:t> </a:t>
            </a:r>
            <a:r>
              <a:rPr lang="tr-TR" sz="2800" dirty="0">
                <a:latin typeface="Century Gothic" panose="020B0502020202020204" pitchFamily="34" charset="0"/>
              </a:rPr>
              <a:t>kişisel gelişim uzmanı Nil Sevin davet </a:t>
            </a:r>
            <a:r>
              <a:rPr lang="tr-TR" sz="2800" dirty="0" smtClean="0">
                <a:latin typeface="Century Gothic" panose="020B0502020202020204" pitchFamily="34" charset="0"/>
              </a:rPr>
              <a:t>edilmiş, kendisi </a:t>
            </a:r>
            <a:r>
              <a:rPr lang="tr-TR" sz="2800" dirty="0">
                <a:latin typeface="Century Gothic" panose="020B0502020202020204" pitchFamily="34" charset="0"/>
              </a:rPr>
              <a:t>etkinliğimize </a:t>
            </a:r>
            <a:r>
              <a:rPr lang="tr-TR" sz="2800" b="1" dirty="0" smtClean="0">
                <a:latin typeface="Century Gothic" panose="020B0502020202020204" pitchFamily="34" charset="0"/>
              </a:rPr>
              <a:t>‘</a:t>
            </a:r>
            <a:r>
              <a:rPr lang="tr-TR" sz="2800" b="1" i="1" dirty="0" smtClean="0">
                <a:latin typeface="Century Gothic" panose="020B0502020202020204" pitchFamily="34" charset="0"/>
              </a:rPr>
              <a:t>Öğrenilmiş Çaresizlik</a:t>
            </a:r>
            <a:r>
              <a:rPr lang="tr-TR" sz="2800" i="1" dirty="0" smtClean="0">
                <a:latin typeface="Century Gothic" panose="020B0502020202020204" pitchFamily="34" charset="0"/>
              </a:rPr>
              <a:t>’ </a:t>
            </a:r>
            <a:r>
              <a:rPr lang="tr-TR" sz="2800" dirty="0">
                <a:latin typeface="Century Gothic" panose="020B0502020202020204" pitchFamily="34" charset="0"/>
              </a:rPr>
              <a:t>başlıklı konuşması ile katkıda </a:t>
            </a:r>
            <a:r>
              <a:rPr lang="tr-TR" sz="2800" dirty="0" smtClean="0">
                <a:latin typeface="Century Gothic" panose="020B0502020202020204" pitchFamily="34" charset="0"/>
              </a:rPr>
              <a:t>bulunmuştur. </a:t>
            </a:r>
            <a:r>
              <a:rPr lang="tr-TR" sz="2800" dirty="0">
                <a:latin typeface="Century Gothic" panose="020B0502020202020204" pitchFamily="34" charset="0"/>
              </a:rPr>
              <a:t> </a:t>
            </a:r>
            <a:endParaRPr lang="tr-TR" sz="28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tr-TR" sz="2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                 6 Aralık 2013, Ankara</a:t>
            </a:r>
            <a:endParaRPr 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30943" y="652207"/>
            <a:ext cx="6082114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Engelsiz Hacettepe Söyleşileri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4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1926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44816" cy="36724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22085"/>
            <a:ext cx="5715000" cy="30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2417"/>
            <a:ext cx="8229600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/>
              <a:t>	</a:t>
            </a:r>
            <a:endParaRPr lang="tr-TR" altLang="tr-TR" sz="2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latin typeface="Century Gothic" panose="020B0502020202020204" pitchFamily="34" charset="0"/>
              </a:rPr>
              <a:t> </a:t>
            </a:r>
            <a:r>
              <a:rPr lang="tr-TR" altLang="tr-TR" sz="2600" b="1" dirty="0" smtClean="0">
                <a:latin typeface="Century Gothic" panose="020B0502020202020204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Bahar </a:t>
            </a:r>
            <a:r>
              <a:rPr lang="tr-TR" sz="2800" dirty="0">
                <a:latin typeface="Century Gothic" panose="020B0502020202020204" pitchFamily="34" charset="0"/>
              </a:rPr>
              <a:t>döneminde </a:t>
            </a:r>
            <a:r>
              <a:rPr lang="tr-TR" sz="2800" dirty="0" smtClean="0">
                <a:latin typeface="Century Gothic" panose="020B0502020202020204" pitchFamily="34" charset="0"/>
              </a:rPr>
              <a:t>Hacettepe </a:t>
            </a:r>
            <a:r>
              <a:rPr lang="tr-TR" sz="2800" dirty="0">
                <a:latin typeface="Century Gothic" panose="020B0502020202020204" pitchFamily="34" charset="0"/>
              </a:rPr>
              <a:t>Üniversitesi Emekli Öğretim </a:t>
            </a:r>
            <a:r>
              <a:rPr lang="tr-TR" sz="2800" dirty="0" smtClean="0">
                <a:latin typeface="Century Gothic" panose="020B0502020202020204" pitchFamily="34" charset="0"/>
              </a:rPr>
              <a:t>Üyesi ve  Başkent </a:t>
            </a:r>
            <a:r>
              <a:rPr lang="tr-TR" sz="2800" dirty="0">
                <a:latin typeface="Century Gothic" panose="020B0502020202020204" pitchFamily="34" charset="0"/>
              </a:rPr>
              <a:t>Üniversitesi </a:t>
            </a:r>
            <a:r>
              <a:rPr lang="tr-TR" sz="2800" dirty="0" err="1">
                <a:latin typeface="Century Gothic" panose="020B0502020202020204" pitchFamily="34" charset="0"/>
              </a:rPr>
              <a:t>Odyoloji</a:t>
            </a:r>
            <a:r>
              <a:rPr lang="tr-TR" sz="2800" dirty="0">
                <a:latin typeface="Century Gothic" panose="020B0502020202020204" pitchFamily="34" charset="0"/>
              </a:rPr>
              <a:t> Bölüm Başkanı </a:t>
            </a:r>
            <a:r>
              <a:rPr lang="tr-TR" sz="2800" dirty="0" smtClean="0">
                <a:latin typeface="Century Gothic" panose="020B0502020202020204" pitchFamily="34" charset="0"/>
              </a:rPr>
              <a:t>Prof</a:t>
            </a:r>
            <a:r>
              <a:rPr lang="tr-TR" sz="2800" dirty="0">
                <a:latin typeface="Century Gothic" panose="020B0502020202020204" pitchFamily="34" charset="0"/>
              </a:rPr>
              <a:t>. Dr. Erol Belgin </a:t>
            </a:r>
            <a:r>
              <a:rPr lang="tr-TR" sz="2800" dirty="0" smtClean="0">
                <a:latin typeface="Century Gothic" panose="020B0502020202020204" pitchFamily="34" charset="0"/>
              </a:rPr>
              <a:t>‘</a:t>
            </a:r>
            <a:r>
              <a:rPr lang="tr-TR" sz="2800" i="1" dirty="0" smtClean="0">
                <a:latin typeface="Century Gothic" panose="020B0502020202020204" pitchFamily="34" charset="0"/>
              </a:rPr>
              <a:t>Notalarda </a:t>
            </a:r>
            <a:r>
              <a:rPr lang="tr-TR" sz="2800" i="1" dirty="0">
                <a:latin typeface="Century Gothic" panose="020B0502020202020204" pitchFamily="34" charset="0"/>
              </a:rPr>
              <a:t>İnsan </a:t>
            </a:r>
            <a:r>
              <a:rPr lang="tr-TR" sz="2800" i="1" dirty="0" smtClean="0">
                <a:latin typeface="Century Gothic" panose="020B0502020202020204" pitchFamily="34" charset="0"/>
              </a:rPr>
              <a:t>Sesi’ </a:t>
            </a:r>
            <a:r>
              <a:rPr lang="tr-TR" sz="2800" dirty="0">
                <a:latin typeface="Century Gothic" panose="020B0502020202020204" pitchFamily="34" charset="0"/>
              </a:rPr>
              <a:t>başlıklı konuşması ile katkıda bulunmuştur</a:t>
            </a:r>
            <a:r>
              <a:rPr lang="tr-TR" sz="2800" b="1" i="1" dirty="0">
                <a:solidFill>
                  <a:srgbClr val="002060"/>
                </a:solidFill>
              </a:rPr>
              <a:t>.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pPr marL="0" indent="0" algn="just">
              <a:buNone/>
            </a:pPr>
            <a:endParaRPr lang="tr-TR" altLang="tr-TR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altLang="tr-TR" sz="2800" dirty="0">
                <a:latin typeface="Century Gothic" panose="020B0502020202020204" pitchFamily="34" charset="0"/>
              </a:rPr>
              <a:t>		</a:t>
            </a:r>
            <a:r>
              <a:rPr lang="tr-TR" altLang="tr-TR" sz="2800" dirty="0" smtClean="0">
                <a:latin typeface="Century Gothic" panose="020B0502020202020204" pitchFamily="34" charset="0"/>
              </a:rPr>
              <a:t>            </a:t>
            </a:r>
            <a:r>
              <a:rPr lang="tr-TR" sz="2800" dirty="0" smtClean="0">
                <a:latin typeface="Century Gothic" panose="020B0502020202020204" pitchFamily="34" charset="0"/>
              </a:rPr>
              <a:t>21 </a:t>
            </a:r>
            <a:r>
              <a:rPr lang="tr-TR" sz="2800" dirty="0">
                <a:latin typeface="Century Gothic" panose="020B0502020202020204" pitchFamily="34" charset="0"/>
              </a:rPr>
              <a:t>Mart </a:t>
            </a:r>
            <a:r>
              <a:rPr lang="tr-TR" sz="2800" dirty="0" smtClean="0">
                <a:latin typeface="Century Gothic" panose="020B0502020202020204" pitchFamily="34" charset="0"/>
              </a:rPr>
              <a:t>2014,Ankara</a:t>
            </a:r>
            <a:endParaRPr lang="tr-TR" alt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25604" name="Picture 9" descr="HUlogosu[1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539750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engelsizHUa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30943" y="652207"/>
            <a:ext cx="6082114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Engelsiz Hacettepe Söyleşileri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98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ar Çizgili">
  <a:themeElements>
    <a:clrScheme name="Kenar Çizgil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enar Çizgil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nar Çizgil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426</Words>
  <Application>Microsoft Office PowerPoint</Application>
  <PresentationFormat>Ekran Gösterisi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Kenar Çizgili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Merkezimiz;</vt:lpstr>
      <vt:lpstr>Sözlü Bildirilerimiz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2015 döneminde de;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</dc:creator>
  <cp:lastModifiedBy>wın7</cp:lastModifiedBy>
  <cp:revision>36</cp:revision>
  <dcterms:created xsi:type="dcterms:W3CDTF">2015-02-24T09:42:51Z</dcterms:created>
  <dcterms:modified xsi:type="dcterms:W3CDTF">2015-03-03T11:03:58Z</dcterms:modified>
</cp:coreProperties>
</file>